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258" r:id="rId3"/>
    <p:sldId id="259" r:id="rId4"/>
    <p:sldId id="260" r:id="rId5"/>
    <p:sldId id="256" r:id="rId6"/>
    <p:sldId id="262"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35" autoAdjust="0"/>
  </p:normalViewPr>
  <p:slideViewPr>
    <p:cSldViewPr>
      <p:cViewPr varScale="1">
        <p:scale>
          <a:sx n="38" d="100"/>
          <a:sy n="3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2C8BC1-32A1-4B2E-B15A-B1C32E4838CE}" type="datetimeFigureOut">
              <a:rPr lang="en-US" smtClean="0"/>
              <a:t>7/15/2019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27177-790D-48C7-9046-1C7B297FD1CA}" type="slidenum">
              <a:rPr lang="en-US" smtClean="0"/>
              <a:t>‹#›</a:t>
            </a:fld>
            <a:endParaRPr lang="en-US"/>
          </a:p>
        </p:txBody>
      </p:sp>
    </p:spTree>
    <p:extLst>
      <p:ext uri="{BB962C8B-B14F-4D97-AF65-F5344CB8AC3E}">
        <p14:creationId xmlns:p14="http://schemas.microsoft.com/office/powerpoint/2010/main" val="52072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327177-790D-48C7-9046-1C7B297FD1CA}" type="slidenum">
              <a:rPr lang="en-US" smtClean="0"/>
              <a:t>5</a:t>
            </a:fld>
            <a:endParaRPr lang="en-US"/>
          </a:p>
        </p:txBody>
      </p:sp>
    </p:spTree>
    <p:extLst>
      <p:ext uri="{BB962C8B-B14F-4D97-AF65-F5344CB8AC3E}">
        <p14:creationId xmlns:p14="http://schemas.microsoft.com/office/powerpoint/2010/main" val="21362966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p>
            <a:pPr fontAlgn="auto">
              <a:spcBef>
                <a:spcPts val="0"/>
              </a:spcBef>
              <a:spcAft>
                <a:spcPts val="0"/>
              </a:spcAft>
              <a:defRPr/>
            </a:pPr>
            <a:endParaRPr lang="en-US">
              <a:latin typeface="+mn-lt"/>
            </a:endParaRPr>
          </a:p>
        </p:txBody>
      </p:sp>
      <p:pic>
        <p:nvPicPr>
          <p:cNvPr id="6" name="Picture 4" descr="ima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09800"/>
            <a:ext cx="26670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7"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fld id="{6DC55A0B-89F4-45D6-813C-C5BF54DE378E}" type="datetimeFigureOut">
              <a:rPr lang="en-US" smtClean="0"/>
              <a:t>7/15/2019</a:t>
            </a:fld>
            <a:endParaRPr lang="en-US"/>
          </a:p>
        </p:txBody>
      </p:sp>
      <p:sp>
        <p:nvSpPr>
          <p:cNvPr id="8" name="Footer Placeholder 17"/>
          <p:cNvSpPr>
            <a:spLocks noGrp="1"/>
          </p:cNvSpPr>
          <p:nvPr>
            <p:ph type="ftr" sz="quarter" idx="11"/>
          </p:nvPr>
        </p:nvSpPr>
        <p:spPr>
          <a:xfrm>
            <a:off x="2819400" y="6557963"/>
            <a:ext cx="2927350" cy="228600"/>
          </a:xfrm>
        </p:spPr>
        <p:txBody>
          <a:bodyPr/>
          <a:lstStyle>
            <a:lvl1pPr>
              <a:defRPr lang="en-US" dirty="0">
                <a:solidFill>
                  <a:srgbClr val="FFFFFF"/>
                </a:solidFill>
              </a:defRPr>
            </a:lvl1pPr>
            <a:extLst/>
          </a:lstStyle>
          <a:p>
            <a:endParaRPr lang="en-US"/>
          </a:p>
        </p:txBody>
      </p:sp>
      <p:sp>
        <p:nvSpPr>
          <p:cNvPr id="9"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239390685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20071106_Excelsior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07025" y="5802313"/>
            <a:ext cx="22891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extLst/>
          </a:lstStyle>
          <a:p>
            <a:fld id="{6DC55A0B-89F4-45D6-813C-C5BF54DE378E}" type="datetimeFigureOut">
              <a:rPr lang="en-US" smtClean="0"/>
              <a:t>7/15/2019</a:t>
            </a:fld>
            <a:endParaRPr lang="en-US"/>
          </a:p>
        </p:txBody>
      </p:sp>
      <p:sp>
        <p:nvSpPr>
          <p:cNvPr id="6" name="Footer Placeholder 4"/>
          <p:cNvSpPr>
            <a:spLocks noGrp="1"/>
          </p:cNvSpPr>
          <p:nvPr>
            <p:ph type="ftr" sz="quarter" idx="11"/>
          </p:nvPr>
        </p:nvSpPr>
        <p:spPr/>
        <p:txBody>
          <a:bodyPr/>
          <a:lstStyle>
            <a:lvl1pPr>
              <a:defRPr dirty="0"/>
            </a:lvl1pPr>
            <a:extLst/>
          </a:lstStyle>
          <a:p>
            <a:endParaRPr lang="en-US"/>
          </a:p>
        </p:txBody>
      </p:sp>
      <p:sp>
        <p:nvSpPr>
          <p:cNvPr id="7" name="Slide Number Placeholder 5"/>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2124468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smtClean="0">
                <a:solidFill>
                  <a:schemeClr val="tx2"/>
                </a:solidFill>
              </a:defRPr>
            </a:lvl1pPr>
            <a:extLst/>
          </a:lstStyle>
          <a:p>
            <a:fld id="{6DC55A0B-89F4-45D6-813C-C5BF54DE378E}" type="datetimeFigureOut">
              <a:rPr lang="en-US" smtClean="0"/>
              <a:t>7/15/2019</a:t>
            </a:fld>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143005651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20071106_Excelsior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943600"/>
            <a:ext cx="22891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20040"/>
            <a:ext cx="7242048"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extLst/>
          </a:lstStyle>
          <a:p>
            <a:fld id="{6DC55A0B-89F4-45D6-813C-C5BF54DE378E}" type="datetimeFigureOut">
              <a:rPr lang="en-US" smtClean="0"/>
              <a:t>7/15/2019</a:t>
            </a:fld>
            <a:endParaRPr lang="en-US"/>
          </a:p>
        </p:txBody>
      </p:sp>
      <p:sp>
        <p:nvSpPr>
          <p:cNvPr id="7" name="Footer Placeholder 5"/>
          <p:cNvSpPr>
            <a:spLocks noGrp="1"/>
          </p:cNvSpPr>
          <p:nvPr>
            <p:ph type="ftr" sz="quarter" idx="11"/>
          </p:nvPr>
        </p:nvSpPr>
        <p:spPr/>
        <p:txBody>
          <a:bodyPr/>
          <a:lstStyle>
            <a:lvl1pPr>
              <a:defRPr/>
            </a:lvl1pPr>
            <a:extLst/>
          </a:lstStyle>
          <a:p>
            <a:endParaRPr lang="en-US"/>
          </a:p>
        </p:txBody>
      </p:sp>
      <p:sp>
        <p:nvSpPr>
          <p:cNvPr id="8" name="Slide Number Placeholder 6"/>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278140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6"/>
          <p:cNvSpPr>
            <a:spLocks noGrp="1"/>
          </p:cNvSpPr>
          <p:nvPr>
            <p:ph type="dt" sz="half" idx="10"/>
          </p:nvPr>
        </p:nvSpPr>
        <p:spPr/>
        <p:txBody>
          <a:bodyPr/>
          <a:lstStyle>
            <a:lvl1pPr>
              <a:defRPr/>
            </a:lvl1pPr>
          </a:lstStyle>
          <a:p>
            <a:fld id="{6DC55A0B-89F4-45D6-813C-C5BF54DE378E}" type="datetimeFigureOut">
              <a:rPr lang="en-US" smtClean="0"/>
              <a:t>7/15/2019</a:t>
            </a:fld>
            <a:endParaRPr lang="en-US"/>
          </a:p>
        </p:txBody>
      </p:sp>
      <p:sp>
        <p:nvSpPr>
          <p:cNvPr id="8" name="Footer Placeholder 3"/>
          <p:cNvSpPr>
            <a:spLocks noGrp="1"/>
          </p:cNvSpPr>
          <p:nvPr>
            <p:ph type="ftr" sz="quarter" idx="11"/>
          </p:nvPr>
        </p:nvSpPr>
        <p:spPr/>
        <p:txBody>
          <a:bodyPr/>
          <a:lstStyle>
            <a:lvl1pPr>
              <a:defRPr/>
            </a:lvl1pPr>
          </a:lstStyle>
          <a:p>
            <a:endParaRPr lang="en-US"/>
          </a:p>
        </p:txBody>
      </p:sp>
      <p:sp>
        <p:nvSpPr>
          <p:cNvPr id="9" name="Slide Number Placeholder 15"/>
          <p:cNvSpPr>
            <a:spLocks noGrp="1"/>
          </p:cNvSpPr>
          <p:nvPr>
            <p:ph type="sldNum" sz="quarter" idx="12"/>
          </p:nvPr>
        </p:nvSpPr>
        <p:spPr/>
        <p:txBody>
          <a:bodyPr/>
          <a:lstStyle>
            <a:lvl1pPr>
              <a:defRPr/>
            </a:lvl1pPr>
          </a:lstStyle>
          <a:p>
            <a:fld id="{762E7247-9E84-423F-BC84-AB428EC52B8A}" type="slidenum">
              <a:rPr lang="en-US" smtClean="0"/>
              <a:t>‹#›</a:t>
            </a:fld>
            <a:endParaRPr lang="en-US"/>
          </a:p>
        </p:txBody>
      </p:sp>
    </p:spTree>
    <p:extLst>
      <p:ext uri="{BB962C8B-B14F-4D97-AF65-F5344CB8AC3E}">
        <p14:creationId xmlns:p14="http://schemas.microsoft.com/office/powerpoint/2010/main" val="892530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3" descr="20071106_Excelsior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5867400"/>
            <a:ext cx="22891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20040"/>
            <a:ext cx="7242048" cy="1143000"/>
          </a:xfrm>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extLst/>
          </a:lstStyle>
          <a:p>
            <a:fld id="{6DC55A0B-89F4-45D6-813C-C5BF54DE378E}" type="datetimeFigureOut">
              <a:rPr lang="en-US" smtClean="0"/>
              <a:t>7/15/2019</a:t>
            </a:fld>
            <a:endParaRPr lang="en-US"/>
          </a:p>
        </p:txBody>
      </p:sp>
      <p:sp>
        <p:nvSpPr>
          <p:cNvPr id="5" name="Footer Placeholder 3"/>
          <p:cNvSpPr>
            <a:spLocks noGrp="1"/>
          </p:cNvSpPr>
          <p:nvPr>
            <p:ph type="ftr" sz="quarter" idx="11"/>
          </p:nvPr>
        </p:nvSpPr>
        <p:spPr/>
        <p:txBody>
          <a:bodyPr/>
          <a:lstStyle>
            <a:lvl1pPr>
              <a:defRPr/>
            </a:lvl1pPr>
            <a:extLst/>
          </a:lstStyle>
          <a:p>
            <a:endParaRPr lang="en-US"/>
          </a:p>
        </p:txBody>
      </p:sp>
      <p:sp>
        <p:nvSpPr>
          <p:cNvPr id="6" name="Slide Number Placeholder 4"/>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34581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3" descr="20071106_Excelsior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07025" y="5802313"/>
            <a:ext cx="22891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smtClean="0">
                <a:solidFill>
                  <a:schemeClr val="tx2"/>
                </a:solidFill>
              </a:defRPr>
            </a:lvl1pPr>
            <a:extLst/>
          </a:lstStyle>
          <a:p>
            <a:fld id="{6DC55A0B-89F4-45D6-813C-C5BF54DE378E}" type="datetimeFigureOut">
              <a:rPr lang="en-US" smtClean="0"/>
              <a:t>7/15/2019</a:t>
            </a:fld>
            <a:endParaRPr lang="en-US"/>
          </a:p>
        </p:txBody>
      </p:sp>
      <p:sp>
        <p:nvSpPr>
          <p:cNvPr id="4"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5" name="Slide Number Placeholder 3"/>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326336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3" descr="20071106_Excelsior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07025" y="5802313"/>
            <a:ext cx="22891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extLst/>
          </a:lstStyle>
          <a:p>
            <a:fld id="{6DC55A0B-89F4-45D6-813C-C5BF54DE378E}" type="datetimeFigureOut">
              <a:rPr lang="en-US" smtClean="0"/>
              <a:t>7/15/2019</a:t>
            </a:fld>
            <a:endParaRPr lang="en-US"/>
          </a:p>
        </p:txBody>
      </p:sp>
      <p:sp>
        <p:nvSpPr>
          <p:cNvPr id="7" name="Footer Placeholder 5"/>
          <p:cNvSpPr>
            <a:spLocks noGrp="1"/>
          </p:cNvSpPr>
          <p:nvPr>
            <p:ph type="ftr" sz="quarter" idx="11"/>
          </p:nvPr>
        </p:nvSpPr>
        <p:spPr/>
        <p:txBody>
          <a:bodyPr/>
          <a:lstStyle>
            <a:lvl1pPr>
              <a:defRPr/>
            </a:lvl1pPr>
            <a:extLst/>
          </a:lstStyle>
          <a:p>
            <a:endParaRPr lang="en-US"/>
          </a:p>
        </p:txBody>
      </p:sp>
      <p:sp>
        <p:nvSpPr>
          <p:cNvPr id="8" name="Slide Number Placeholder 6"/>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290032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fld id="{6DC55A0B-89F4-45D6-813C-C5BF54DE378E}" type="datetimeFigureOut">
              <a:rPr lang="en-US" smtClean="0"/>
              <a:t>7/15/2019</a:t>
            </a:fld>
            <a:endParaRPr lang="en-US"/>
          </a:p>
        </p:txBody>
      </p:sp>
      <p:sp>
        <p:nvSpPr>
          <p:cNvPr id="8" name="Footer Placeholder 5"/>
          <p:cNvSpPr>
            <a:spLocks noGrp="1"/>
          </p:cNvSpPr>
          <p:nvPr>
            <p:ph type="ftr" sz="quarter" idx="11"/>
          </p:nvPr>
        </p:nvSpPr>
        <p:spPr/>
        <p:txBody>
          <a:bodyPr/>
          <a:lstStyle>
            <a:lvl1pPr>
              <a:defRPr/>
            </a:lvl1pPr>
            <a:extLst/>
          </a:lstStyle>
          <a:p>
            <a:endParaRPr lang="en-US"/>
          </a:p>
        </p:txBody>
      </p:sp>
      <p:sp>
        <p:nvSpPr>
          <p:cNvPr id="9" name="Slide Number Placeholder 6"/>
          <p:cNvSpPr>
            <a:spLocks noGrp="1"/>
          </p:cNvSpPr>
          <p:nvPr>
            <p:ph type="sldNum" sz="quarter" idx="12"/>
          </p:nvPr>
        </p:nvSpPr>
        <p:spPr/>
        <p:txBody>
          <a:bodyPr/>
          <a:lstStyle>
            <a:lvl1pPr>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175737446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6"/>
          <p:cNvSpPr>
            <a:spLocks noGrp="1"/>
          </p:cNvSpPr>
          <p:nvPr>
            <p:ph type="dt" sz="half" idx="10"/>
          </p:nvPr>
        </p:nvSpPr>
        <p:spPr/>
        <p:txBody>
          <a:bodyPr/>
          <a:lstStyle>
            <a:lvl1pPr>
              <a:defRPr/>
            </a:lvl1pPr>
          </a:lstStyle>
          <a:p>
            <a:fld id="{6DC55A0B-89F4-45D6-813C-C5BF54DE378E}" type="datetimeFigureOut">
              <a:rPr lang="en-US" smtClean="0"/>
              <a:t>7/15/2019</a:t>
            </a:fld>
            <a:endParaRPr lang="en-US"/>
          </a:p>
        </p:txBody>
      </p:sp>
      <p:sp>
        <p:nvSpPr>
          <p:cNvPr id="5" name="Footer Placeholder 3"/>
          <p:cNvSpPr>
            <a:spLocks noGrp="1"/>
          </p:cNvSpPr>
          <p:nvPr>
            <p:ph type="ftr" sz="quarter" idx="11"/>
          </p:nvPr>
        </p:nvSpPr>
        <p:spPr/>
        <p:txBody>
          <a:bodyPr/>
          <a:lstStyle>
            <a:lvl1pPr>
              <a:defRPr/>
            </a:lvl1pPr>
          </a:lstStyle>
          <a:p>
            <a:endParaRPr lang="en-US"/>
          </a:p>
        </p:txBody>
      </p:sp>
      <p:sp>
        <p:nvSpPr>
          <p:cNvPr id="6" name="Slide Number Placeholder 15"/>
          <p:cNvSpPr>
            <a:spLocks noGrp="1"/>
          </p:cNvSpPr>
          <p:nvPr>
            <p:ph type="sldNum" sz="quarter" idx="12"/>
          </p:nvPr>
        </p:nvSpPr>
        <p:spPr/>
        <p:txBody>
          <a:bodyPr/>
          <a:lstStyle>
            <a:lvl1pPr>
              <a:defRPr/>
            </a:lvl1pPr>
          </a:lstStyle>
          <a:p>
            <a:fld id="{762E7247-9E84-423F-BC84-AB428EC52B8A}" type="slidenum">
              <a:rPr lang="en-US" smtClean="0"/>
              <a:t>‹#›</a:t>
            </a:fld>
            <a:endParaRPr lang="en-US"/>
          </a:p>
        </p:txBody>
      </p:sp>
    </p:spTree>
    <p:extLst>
      <p:ext uri="{BB962C8B-B14F-4D97-AF65-F5344CB8AC3E}">
        <p14:creationId xmlns:p14="http://schemas.microsoft.com/office/powerpoint/2010/main" val="12028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fld id="{6DC55A0B-89F4-45D6-813C-C5BF54DE378E}" type="datetimeFigureOut">
              <a:rPr lang="en-US" smtClean="0"/>
              <a:t>7/15/2019</a:t>
            </a:fld>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dirty="0" smtClean="0"/>
            </a:lvl1pPr>
            <a:extLst/>
          </a:lstStyle>
          <a:p>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fld id="{762E7247-9E84-423F-BC84-AB428EC52B8A}" type="slidenum">
              <a:rPr lang="en-US" smtClean="0"/>
              <a:t>‹#›</a:t>
            </a:fld>
            <a:endParaRPr lang="en-US"/>
          </a:p>
        </p:txBody>
      </p:sp>
    </p:spTree>
    <p:extLst>
      <p:ext uri="{BB962C8B-B14F-4D97-AF65-F5344CB8AC3E}">
        <p14:creationId xmlns:p14="http://schemas.microsoft.com/office/powerpoint/2010/main" val="156260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p>
            <a:r>
              <a:rPr lang="en-US"/>
              <a:t>Click to edit Master title style</a:t>
            </a:r>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smtClean="0">
                <a:solidFill>
                  <a:schemeClr val="tx2"/>
                </a:solidFill>
                <a:latin typeface="+mn-lt"/>
              </a:defRPr>
            </a:lvl1pPr>
            <a:extLst/>
          </a:lstStyle>
          <a:p>
            <a:fld id="{6DC55A0B-89F4-45D6-813C-C5BF54DE378E}" type="datetimeFigureOut">
              <a:rPr lang="en-US" smtClean="0"/>
              <a:t>7/15/2019</a:t>
            </a:fld>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defRPr>
            </a:lvl1pPr>
            <a:extLst/>
          </a:lstStyle>
          <a:p>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smtClean="0">
                <a:solidFill>
                  <a:schemeClr val="tx2"/>
                </a:solidFill>
                <a:latin typeface="+mn-lt"/>
              </a:defRPr>
            </a:lvl1pPr>
            <a:extLst/>
          </a:lstStyle>
          <a:p>
            <a:fld id="{762E7247-9E84-423F-BC84-AB428EC52B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1" fontAlgn="base" hangingPunct="1">
        <a:spcBef>
          <a:spcPct val="0"/>
        </a:spcBef>
        <a:spcAft>
          <a:spcPct val="0"/>
        </a:spcAft>
        <a:defRPr sz="3800" b="1">
          <a:solidFill>
            <a:schemeClr val="tx1"/>
          </a:solidFill>
          <a:latin typeface="Trebuchet MS" pitchFamily="34" charset="0"/>
        </a:defRPr>
      </a:lvl2pPr>
      <a:lvl3pPr algn="l" rtl="0" eaLnBrk="1" fontAlgn="base" hangingPunct="1">
        <a:spcBef>
          <a:spcPct val="0"/>
        </a:spcBef>
        <a:spcAft>
          <a:spcPct val="0"/>
        </a:spcAft>
        <a:defRPr sz="3800" b="1">
          <a:solidFill>
            <a:schemeClr val="tx1"/>
          </a:solidFill>
          <a:latin typeface="Trebuchet MS" pitchFamily="34" charset="0"/>
        </a:defRPr>
      </a:lvl3pPr>
      <a:lvl4pPr algn="l" rtl="0" eaLnBrk="1" fontAlgn="base" hangingPunct="1">
        <a:spcBef>
          <a:spcPct val="0"/>
        </a:spcBef>
        <a:spcAft>
          <a:spcPct val="0"/>
        </a:spcAft>
        <a:defRPr sz="3800" b="1">
          <a:solidFill>
            <a:schemeClr val="tx1"/>
          </a:solidFill>
          <a:latin typeface="Trebuchet MS" pitchFamily="34" charset="0"/>
        </a:defRPr>
      </a:lvl4pPr>
      <a:lvl5pPr algn="l" rtl="0" eaLnBrk="1" fontAlgn="base" hangingPunct="1">
        <a:spcBef>
          <a:spcPct val="0"/>
        </a:spcBef>
        <a:spcAft>
          <a:spcPct val="0"/>
        </a:spcAft>
        <a:defRPr sz="3800" b="1">
          <a:solidFill>
            <a:schemeClr val="tx1"/>
          </a:solidFill>
          <a:latin typeface="Trebuchet MS" pitchFamily="34" charset="0"/>
        </a:defRPr>
      </a:lvl5pPr>
      <a:lvl6pPr marL="457200" algn="l" rtl="0" eaLnBrk="1" fontAlgn="base" hangingPunct="1">
        <a:spcBef>
          <a:spcPct val="0"/>
        </a:spcBef>
        <a:spcAft>
          <a:spcPct val="0"/>
        </a:spcAft>
        <a:defRPr sz="3800" b="1">
          <a:solidFill>
            <a:schemeClr val="tx1"/>
          </a:solidFill>
          <a:latin typeface="Trebuchet MS" pitchFamily="34" charset="0"/>
        </a:defRPr>
      </a:lvl6pPr>
      <a:lvl7pPr marL="914400" algn="l" rtl="0" eaLnBrk="1" fontAlgn="base" hangingPunct="1">
        <a:spcBef>
          <a:spcPct val="0"/>
        </a:spcBef>
        <a:spcAft>
          <a:spcPct val="0"/>
        </a:spcAft>
        <a:defRPr sz="3800" b="1">
          <a:solidFill>
            <a:schemeClr val="tx1"/>
          </a:solidFill>
          <a:latin typeface="Trebuchet MS" pitchFamily="34" charset="0"/>
        </a:defRPr>
      </a:lvl7pPr>
      <a:lvl8pPr marL="1371600" algn="l" rtl="0" eaLnBrk="1" fontAlgn="base" hangingPunct="1">
        <a:spcBef>
          <a:spcPct val="0"/>
        </a:spcBef>
        <a:spcAft>
          <a:spcPct val="0"/>
        </a:spcAft>
        <a:defRPr sz="3800" b="1">
          <a:solidFill>
            <a:schemeClr val="tx1"/>
          </a:solidFill>
          <a:latin typeface="Trebuchet MS" pitchFamily="34" charset="0"/>
        </a:defRPr>
      </a:lvl8pPr>
      <a:lvl9pPr marL="1828800" algn="l" rtl="0" eaLnBrk="1" fontAlgn="base" hangingPunct="1">
        <a:spcBef>
          <a:spcPct val="0"/>
        </a:spcBef>
        <a:spcAft>
          <a:spcPct val="0"/>
        </a:spcAft>
        <a:defRPr sz="3800" b="1">
          <a:solidFill>
            <a:schemeClr val="tx1"/>
          </a:solidFill>
          <a:latin typeface="Trebuchet MS" pitchFamily="34" charset="0"/>
        </a:defRPr>
      </a:lvl9pPr>
      <a:extLst/>
    </p:titleStyle>
    <p:bodyStyle>
      <a:lvl1pPr marL="273050" indent="-273050" algn="l" rtl="0" eaLnBrk="1" fontAlgn="base" hangingPunct="1">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1" fontAlgn="base" hangingPunct="1">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eaLnBrk="1" fontAlgn="base" hangingPunct="1">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eaLnBrk="1" fontAlgn="base" hangingPunct="1">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eaLnBrk="1" fontAlgn="base" hangingPunct="1">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2133600"/>
            <a:ext cx="5105400" cy="2868168"/>
          </a:xfrm>
        </p:spPr>
        <p:txBody>
          <a:bodyPr/>
          <a:lstStyle/>
          <a:p>
            <a:r>
              <a:rPr lang="en-US" dirty="0"/>
              <a:t>Applying Social Disorganization Theories to Chicago Crime Data</a:t>
            </a:r>
          </a:p>
        </p:txBody>
      </p:sp>
      <p:sp>
        <p:nvSpPr>
          <p:cNvPr id="3" name="Subtitle 2"/>
          <p:cNvSpPr>
            <a:spLocks noGrp="1"/>
          </p:cNvSpPr>
          <p:nvPr>
            <p:ph type="subTitle" idx="1"/>
          </p:nvPr>
        </p:nvSpPr>
        <p:spPr>
          <a:xfrm>
            <a:off x="3505200" y="5486400"/>
            <a:ext cx="5114778" cy="1101248"/>
          </a:xfrm>
        </p:spPr>
        <p:txBody>
          <a:bodyPr/>
          <a:lstStyle/>
          <a:p>
            <a:r>
              <a:rPr lang="en-US" dirty="0"/>
              <a:t>Module 3 Discussion Forum 2</a:t>
            </a:r>
          </a:p>
        </p:txBody>
      </p:sp>
    </p:spTree>
    <p:extLst>
      <p:ext uri="{BB962C8B-B14F-4D97-AF65-F5344CB8AC3E}">
        <p14:creationId xmlns:p14="http://schemas.microsoft.com/office/powerpoint/2010/main" val="2733984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Interpreting data from </a:t>
            </a:r>
            <a:r>
              <a:rPr lang="en-US" dirty="0" err="1"/>
              <a:t>chicago</a:t>
            </a:r>
            <a:endParaRPr lang="en-US" dirty="0"/>
          </a:p>
        </p:txBody>
      </p:sp>
      <p:sp>
        <p:nvSpPr>
          <p:cNvPr id="3" name="Content Placeholder 2"/>
          <p:cNvSpPr>
            <a:spLocks noGrp="1"/>
          </p:cNvSpPr>
          <p:nvPr>
            <p:ph idx="1"/>
          </p:nvPr>
        </p:nvSpPr>
        <p:spPr/>
        <p:txBody>
          <a:bodyPr/>
          <a:lstStyle/>
          <a:p>
            <a:pPr marL="0" indent="0">
              <a:buNone/>
            </a:pPr>
            <a:r>
              <a:rPr lang="en-US" dirty="0"/>
              <a:t>The following slide shows a map of neighborhoods from the city of Chicago.  </a:t>
            </a:r>
          </a:p>
          <a:p>
            <a:pPr marL="0" indent="0">
              <a:buNone/>
            </a:pPr>
            <a:endParaRPr lang="en-US" dirty="0"/>
          </a:p>
          <a:p>
            <a:pPr marL="0" indent="0">
              <a:buNone/>
            </a:pPr>
            <a:r>
              <a:rPr lang="en-US" dirty="0"/>
              <a:t>Two kinds of data are displayed on the map:</a:t>
            </a:r>
          </a:p>
          <a:p>
            <a:pPr marL="514350" indent="-514350">
              <a:buAutoNum type="arabicPeriod"/>
            </a:pPr>
            <a:r>
              <a:rPr lang="en-US" dirty="0"/>
              <a:t>Levels of homicide</a:t>
            </a:r>
          </a:p>
          <a:p>
            <a:pPr marL="514350" indent="-514350">
              <a:buAutoNum type="arabicPeriod"/>
            </a:pPr>
            <a:r>
              <a:rPr lang="en-US" dirty="0"/>
              <a:t>Levels of collective efficacy</a:t>
            </a:r>
          </a:p>
        </p:txBody>
      </p:sp>
    </p:spTree>
    <p:extLst>
      <p:ext uri="{BB962C8B-B14F-4D97-AF65-F5344CB8AC3E}">
        <p14:creationId xmlns:p14="http://schemas.microsoft.com/office/powerpoint/2010/main" val="1257351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legend</a:t>
            </a:r>
          </a:p>
        </p:txBody>
      </p:sp>
      <p:sp>
        <p:nvSpPr>
          <p:cNvPr id="3" name="Content Placeholder 2"/>
          <p:cNvSpPr>
            <a:spLocks noGrp="1"/>
          </p:cNvSpPr>
          <p:nvPr>
            <p:ph idx="1"/>
          </p:nvPr>
        </p:nvSpPr>
        <p:spPr/>
        <p:txBody>
          <a:bodyPr/>
          <a:lstStyle/>
          <a:p>
            <a:r>
              <a:rPr lang="en-US" dirty="0"/>
              <a:t>There are two symbols to designate levels of homicide:</a:t>
            </a:r>
          </a:p>
          <a:p>
            <a:pPr lvl="1"/>
            <a:r>
              <a:rPr lang="en-US" b="1" dirty="0"/>
              <a:t>+</a:t>
            </a:r>
            <a:r>
              <a:rPr lang="en-US" dirty="0"/>
              <a:t> indicates a neighborhood with low homicide rates surrounded by other neighborhoods with low homicide rates</a:t>
            </a:r>
          </a:p>
          <a:p>
            <a:pPr lvl="1"/>
            <a:r>
              <a:rPr lang="en-US" b="1" dirty="0"/>
              <a:t>*</a:t>
            </a:r>
            <a:r>
              <a:rPr lang="en-US" dirty="0"/>
              <a:t> indicates a neighborhood with high homicide rates surrounded by other neighborhoods with high homicide rates</a:t>
            </a:r>
          </a:p>
        </p:txBody>
      </p:sp>
    </p:spTree>
    <p:extLst>
      <p:ext uri="{BB962C8B-B14F-4D97-AF65-F5344CB8AC3E}">
        <p14:creationId xmlns:p14="http://schemas.microsoft.com/office/powerpoint/2010/main" val="237158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legend (continued)</a:t>
            </a:r>
          </a:p>
        </p:txBody>
      </p:sp>
      <p:sp>
        <p:nvSpPr>
          <p:cNvPr id="3" name="Content Placeholder 2"/>
          <p:cNvSpPr>
            <a:spLocks noGrp="1"/>
          </p:cNvSpPr>
          <p:nvPr>
            <p:ph idx="1"/>
          </p:nvPr>
        </p:nvSpPr>
        <p:spPr/>
        <p:txBody>
          <a:bodyPr/>
          <a:lstStyle/>
          <a:p>
            <a:pPr marL="0" indent="0">
              <a:buNone/>
            </a:pPr>
            <a:r>
              <a:rPr lang="en-US" dirty="0"/>
              <a:t>The neighborhoods are shaded in 4 ways to show levels of collective efficacy.  Each combination shows the level of collective efficacy in the neighborhood (high or low) and the levels of collective efficacy in surrounding neighborhoods (high or low).</a:t>
            </a:r>
          </a:p>
          <a:p>
            <a:pPr lvl="1"/>
            <a:endParaRPr lang="en-US" dirty="0"/>
          </a:p>
        </p:txBody>
      </p:sp>
    </p:spTree>
    <p:extLst>
      <p:ext uri="{BB962C8B-B14F-4D97-AF65-F5344CB8AC3E}">
        <p14:creationId xmlns:p14="http://schemas.microsoft.com/office/powerpoint/2010/main" val="1366704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11432"/>
          <a:stretch/>
        </p:blipFill>
        <p:spPr>
          <a:xfrm rot="5400000">
            <a:off x="-843186" y="1224185"/>
            <a:ext cx="6517134" cy="4525963"/>
          </a:xfr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4998" r="-1"/>
          <a:stretch/>
        </p:blipFill>
        <p:spPr>
          <a:xfrm rot="5400000">
            <a:off x="5347707" y="978426"/>
            <a:ext cx="2410986" cy="3200400"/>
          </a:xfrm>
          <a:prstGeom prst="rect">
            <a:avLst/>
          </a:prstGeom>
        </p:spPr>
      </p:pic>
      <p:sp>
        <p:nvSpPr>
          <p:cNvPr id="8" name="TextBox 7"/>
          <p:cNvSpPr txBox="1"/>
          <p:nvPr/>
        </p:nvSpPr>
        <p:spPr>
          <a:xfrm>
            <a:off x="4724400" y="381000"/>
            <a:ext cx="3657600" cy="461665"/>
          </a:xfrm>
          <a:prstGeom prst="rect">
            <a:avLst/>
          </a:prstGeom>
          <a:noFill/>
        </p:spPr>
        <p:txBody>
          <a:bodyPr wrap="square" rtlCol="0">
            <a:spAutoFit/>
          </a:bodyPr>
          <a:lstStyle/>
          <a:p>
            <a:r>
              <a:rPr lang="en-US" sz="2400" b="1" dirty="0">
                <a:latin typeface="Times New Roman" pitchFamily="18" charset="0"/>
                <a:cs typeface="Times New Roman" pitchFamily="18" charset="0"/>
              </a:rPr>
              <a:t>Chicago, IL 1996-1998</a:t>
            </a:r>
          </a:p>
        </p:txBody>
      </p:sp>
    </p:spTree>
    <p:extLst>
      <p:ext uri="{BB962C8B-B14F-4D97-AF65-F5344CB8AC3E}">
        <p14:creationId xmlns:p14="http://schemas.microsoft.com/office/powerpoint/2010/main" val="1646879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instructions</a:t>
            </a:r>
          </a:p>
        </p:txBody>
      </p:sp>
      <p:sp>
        <p:nvSpPr>
          <p:cNvPr id="3" name="Content Placeholder 2"/>
          <p:cNvSpPr>
            <a:spLocks noGrp="1"/>
          </p:cNvSpPr>
          <p:nvPr>
            <p:ph idx="1"/>
          </p:nvPr>
        </p:nvSpPr>
        <p:spPr/>
        <p:txBody>
          <a:bodyPr/>
          <a:lstStyle/>
          <a:p>
            <a:r>
              <a:rPr lang="en-US" dirty="0"/>
              <a:t>First, explain how Sampson, </a:t>
            </a:r>
            <a:r>
              <a:rPr lang="en-US" dirty="0" err="1"/>
              <a:t>Raudenbush</a:t>
            </a:r>
            <a:r>
              <a:rPr lang="en-US" dirty="0"/>
              <a:t>, and Earls would interpret this map.  </a:t>
            </a:r>
          </a:p>
          <a:p>
            <a:pPr marL="0" indent="0">
              <a:buNone/>
            </a:pPr>
            <a:endParaRPr lang="en-US" dirty="0"/>
          </a:p>
          <a:p>
            <a:r>
              <a:rPr lang="en-US" dirty="0"/>
              <a:t>Next, explain how another version of social disorganization theory might interpret the same homicide patterns and what additional information you would need to test that theory.  </a:t>
            </a:r>
          </a:p>
          <a:p>
            <a:pPr marL="0" indent="0">
              <a:buNone/>
            </a:pPr>
            <a:endParaRPr lang="en-US" dirty="0"/>
          </a:p>
          <a:p>
            <a:r>
              <a:rPr lang="en-US" dirty="0"/>
              <a:t>Are the two theories you discussed complementary or competing?</a:t>
            </a:r>
          </a:p>
          <a:p>
            <a:endParaRPr lang="en-US" dirty="0"/>
          </a:p>
        </p:txBody>
      </p:sp>
    </p:spTree>
    <p:extLst>
      <p:ext uri="{BB962C8B-B14F-4D97-AF65-F5344CB8AC3E}">
        <p14:creationId xmlns:p14="http://schemas.microsoft.com/office/powerpoint/2010/main" val="65671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a:t>
            </a:r>
          </a:p>
        </p:txBody>
      </p:sp>
      <p:sp>
        <p:nvSpPr>
          <p:cNvPr id="3" name="Content Placeholder 2"/>
          <p:cNvSpPr>
            <a:spLocks noGrp="1"/>
          </p:cNvSpPr>
          <p:nvPr>
            <p:ph idx="1"/>
          </p:nvPr>
        </p:nvSpPr>
        <p:spPr/>
        <p:txBody>
          <a:bodyPr/>
          <a:lstStyle/>
          <a:p>
            <a:pPr marL="0" indent="0">
              <a:buNone/>
            </a:pPr>
            <a:r>
              <a:rPr lang="en-US" dirty="0"/>
              <a:t>This map was created for the following research article:</a:t>
            </a:r>
          </a:p>
          <a:p>
            <a:pPr marL="0" indent="0">
              <a:buNone/>
            </a:pPr>
            <a:endParaRPr lang="en-US" dirty="0"/>
          </a:p>
          <a:p>
            <a:pPr marL="0" indent="0">
              <a:buNone/>
            </a:pPr>
            <a:r>
              <a:rPr lang="en-US" sz="2800" dirty="0" err="1"/>
              <a:t>Morenoff</a:t>
            </a:r>
            <a:r>
              <a:rPr lang="en-US" sz="2800" dirty="0"/>
              <a:t>, Jeffrey D., Robert J. Sampson, and Stephen </a:t>
            </a:r>
            <a:r>
              <a:rPr lang="en-US" sz="2800" dirty="0" err="1"/>
              <a:t>Raudenbush</a:t>
            </a:r>
            <a:r>
              <a:rPr lang="en-US" sz="2800" dirty="0"/>
              <a:t>. (2001). “Neighborhood Inequality, Collective Efficacy, and the Spatial Dynamics of Homicide.” </a:t>
            </a:r>
            <a:r>
              <a:rPr lang="en-US" sz="2800" i="1" dirty="0"/>
              <a:t>Criminology </a:t>
            </a:r>
            <a:r>
              <a:rPr lang="en-US" sz="2800" dirty="0"/>
              <a:t>39(3): 517-560.</a:t>
            </a:r>
            <a:endParaRPr lang="en-US" dirty="0"/>
          </a:p>
          <a:p>
            <a:endParaRPr lang="en-US" dirty="0"/>
          </a:p>
        </p:txBody>
      </p:sp>
    </p:spTree>
    <p:extLst>
      <p:ext uri="{BB962C8B-B14F-4D97-AF65-F5344CB8AC3E}">
        <p14:creationId xmlns:p14="http://schemas.microsoft.com/office/powerpoint/2010/main" val="34035951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MSCJ</Template>
  <TotalTime>60</TotalTime>
  <Words>248</Words>
  <Application>Microsoft Office PowerPoint</Application>
  <PresentationFormat>On-screen Show (4:3)</PresentationFormat>
  <Paragraphs>26</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Times New Roman</vt:lpstr>
      <vt:lpstr>Trebuchet MS</vt:lpstr>
      <vt:lpstr>Wingdings</vt:lpstr>
      <vt:lpstr>Wingdings 2</vt:lpstr>
      <vt:lpstr>Opulent</vt:lpstr>
      <vt:lpstr>Applying Social Disorganization Theories to Chicago Crime Data</vt:lpstr>
      <vt:lpstr>Interpreting data from chicago</vt:lpstr>
      <vt:lpstr>Map legend</vt:lpstr>
      <vt:lpstr>Map legend (continued)</vt:lpstr>
      <vt:lpstr>PowerPoint Presentation</vt:lpstr>
      <vt:lpstr>Discussion instructions</vt:lpstr>
      <vt:lpstr>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dc:creator>
  <cp:lastModifiedBy>christian chifor</cp:lastModifiedBy>
  <cp:revision>5</cp:revision>
  <dcterms:created xsi:type="dcterms:W3CDTF">2011-09-03T22:16:02Z</dcterms:created>
  <dcterms:modified xsi:type="dcterms:W3CDTF">2019-07-16T03:31:02Z</dcterms:modified>
</cp:coreProperties>
</file>